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2" r:id="rId5"/>
    <p:sldId id="260" r:id="rId6"/>
    <p:sldId id="261" r:id="rId7"/>
    <p:sldId id="262" r:id="rId8"/>
    <p:sldId id="259" r:id="rId9"/>
    <p:sldId id="264" r:id="rId10"/>
    <p:sldId id="268" r:id="rId11"/>
    <p:sldId id="266" r:id="rId12"/>
    <p:sldId id="269" r:id="rId13"/>
    <p:sldId id="270" r:id="rId14"/>
    <p:sldId id="271" r:id="rId1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92" autoAdjust="0"/>
    <p:restoredTop sz="94610"/>
  </p:normalViewPr>
  <p:slideViewPr>
    <p:cSldViewPr snapToGrid="0" snapToObjects="1">
      <p:cViewPr>
        <p:scale>
          <a:sx n="50" d="100"/>
          <a:sy n="50" d="100"/>
        </p:scale>
        <p:origin x="115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932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75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86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20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33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0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11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0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D6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2833" y="3857122"/>
            <a:ext cx="16960500" cy="47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79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Методическая работа в</a:t>
            </a:r>
            <a:r>
              <a:rPr lang="ru-RU" sz="79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79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МБДОУ «Детский сад №1 «Теремок»</a:t>
            </a:r>
            <a:r>
              <a:rPr lang="en-US" sz="7712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6300" b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3606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3200" i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Филиппова Надежда Сергеевна 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771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1746" y="0"/>
            <a:ext cx="15336253" cy="10287000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2100CC-3B02-4348-A3FB-F8ECA960CC7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869"/>
          <a:stretch/>
        </p:blipFill>
        <p:spPr>
          <a:xfrm>
            <a:off x="724925" y="786062"/>
            <a:ext cx="7715250" cy="834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0CC2280-2C16-4FC7-B6C1-41073D6F3A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81" t="16062"/>
          <a:stretch/>
        </p:blipFill>
        <p:spPr>
          <a:xfrm>
            <a:off x="8354132" y="1710488"/>
            <a:ext cx="9905187" cy="6866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9431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972850" y="1117750"/>
            <a:ext cx="12342300" cy="82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59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594" dirty="0"/>
          </a:p>
        </p:txBody>
      </p:sp>
      <p:sp>
        <p:nvSpPr>
          <p:cNvPr id="10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dirty="0"/>
              <a:t>11</a:t>
            </a:r>
            <a:endParaRPr lang="en-US" sz="2700" dirty="0"/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2A5A11B0-B5EF-47EA-A6AF-8E7FE8320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2525" y="-2212624"/>
            <a:ext cx="18492820" cy="11820523"/>
          </a:xfrm>
          <a:prstGeom prst="rect">
            <a:avLst/>
          </a:prstGeom>
        </p:spPr>
      </p:pic>
      <p:sp>
        <p:nvSpPr>
          <p:cNvPr id="12" name="Text 3">
            <a:extLst>
              <a:ext uri="{FF2B5EF4-FFF2-40B4-BE49-F238E27FC236}">
                <a16:creationId xmlns:a16="http://schemas.microsoft.com/office/drawing/2014/main" id="{4D8E3071-8E3E-4C0D-A419-668AD46C3808}"/>
              </a:ext>
            </a:extLst>
          </p:cNvPr>
          <p:cNvSpPr txBox="1"/>
          <p:nvPr/>
        </p:nvSpPr>
        <p:spPr>
          <a:xfrm>
            <a:off x="10669446" y="1940050"/>
            <a:ext cx="6879000" cy="2397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Этап 2: Проведение</a:t>
            </a:r>
            <a:r>
              <a:rPr lang="ru-RU" sz="32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открытого занятия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ru-RU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«Идея использование  интерактивного стола в занятиях с детьми, вовлекая в образовательный процесс родителей» </a:t>
            </a:r>
            <a:r>
              <a:rPr lang="en-US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3600DF-F018-4AFB-B851-BECD95BA1E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74" t="17610" r="8026" b="19759"/>
          <a:stretch/>
        </p:blipFill>
        <p:spPr>
          <a:xfrm>
            <a:off x="320565" y="1940050"/>
            <a:ext cx="9609328" cy="5824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248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972850" y="1117750"/>
            <a:ext cx="12342300" cy="82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59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594" dirty="0"/>
          </a:p>
        </p:txBody>
      </p:sp>
      <p:sp>
        <p:nvSpPr>
          <p:cNvPr id="10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7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69C674-31AD-4D03-AA1D-F551F72784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628"/>
          <a:stretch/>
        </p:blipFill>
        <p:spPr>
          <a:xfrm>
            <a:off x="408725" y="113413"/>
            <a:ext cx="8083155" cy="4690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3B9E3A-F600-481E-8754-67697C8E01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7" t="19586" b="31151"/>
          <a:stretch/>
        </p:blipFill>
        <p:spPr>
          <a:xfrm>
            <a:off x="9184026" y="346683"/>
            <a:ext cx="3657601" cy="541106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B3113B-1528-4CF6-A495-F8BC9A9A0E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1" t="17310" r="8768" b="14074"/>
          <a:stretch/>
        </p:blipFill>
        <p:spPr>
          <a:xfrm>
            <a:off x="13428527" y="113413"/>
            <a:ext cx="4230599" cy="7058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721127F-5137-4ED9-B1D5-99C5B2D7DB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3586" b="16940"/>
          <a:stretch/>
        </p:blipFill>
        <p:spPr>
          <a:xfrm>
            <a:off x="180457" y="5312581"/>
            <a:ext cx="5370112" cy="4974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984D40B-ED60-45BF-8652-13487499EA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263" t="24520" r="1369" b="10200"/>
          <a:stretch/>
        </p:blipFill>
        <p:spPr>
          <a:xfrm>
            <a:off x="6654652" y="6579586"/>
            <a:ext cx="6480425" cy="332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8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9619495" cy="10287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F475E3-2951-4A1C-A226-E74ADAA5F142}"/>
              </a:ext>
            </a:extLst>
          </p:cNvPr>
          <p:cNvSpPr txBox="1"/>
          <p:nvPr/>
        </p:nvSpPr>
        <p:spPr>
          <a:xfrm>
            <a:off x="1588168" y="3154921"/>
            <a:ext cx="13507453" cy="50167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Методическая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работа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является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основой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для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постоянного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повышения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квалификации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педагогов и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внедрения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инноваций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что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обеспечивает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качественное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воспитание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и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развитие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детей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в ДОУ.</a:t>
            </a:r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8F80D8-7C36-4938-BB56-11AF591BEBD0}"/>
              </a:ext>
            </a:extLst>
          </p:cNvPr>
          <p:cNvSpPr txBox="1"/>
          <p:nvPr/>
        </p:nvSpPr>
        <p:spPr>
          <a:xfrm>
            <a:off x="2261937" y="388419"/>
            <a:ext cx="141371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методической работы для системы дошкольного образования</a:t>
            </a:r>
          </a:p>
        </p:txBody>
      </p:sp>
      <p:sp>
        <p:nvSpPr>
          <p:cNvPr id="17" name="Text 4">
            <a:extLst>
              <a:ext uri="{FF2B5EF4-FFF2-40B4-BE49-F238E27FC236}">
                <a16:creationId xmlns:a16="http://schemas.microsoft.com/office/drawing/2014/main" id="{46E23AD0-F468-4EFF-92D3-0A9B9BDE5F03}"/>
              </a:ext>
            </a:extLst>
          </p:cNvPr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dirty="0"/>
              <a:t>12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87657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6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29390" y="4627143"/>
            <a:ext cx="16960500" cy="479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96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Спасибо за внимание!</a:t>
            </a:r>
            <a:endParaRPr 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101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C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0254" y="0"/>
            <a:ext cx="8063092" cy="10282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700" dirty="0"/>
          </a:p>
        </p:txBody>
      </p:sp>
      <p:sp>
        <p:nvSpPr>
          <p:cNvPr id="5" name="Text 1"/>
          <p:cNvSpPr txBox="1"/>
          <p:nvPr/>
        </p:nvSpPr>
        <p:spPr>
          <a:xfrm>
            <a:off x="724925" y="1390500"/>
            <a:ext cx="8408100" cy="750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44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44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Методическая работа опирается на анализ сложностей педагогов, внедрение научных достижений и технологий для повышения квалификации и качества воспитания детей в дошкольных учреждениях.
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A1E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784" y="2400"/>
            <a:ext cx="8304081" cy="10282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81599" y="29321"/>
            <a:ext cx="8408100" cy="750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Миссия методического объединения </a:t>
            </a: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воспитателей ДОУ
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Методическое объединение воспитателей направлено на совершенствование воспитательной работы с дошкольниками через постоянное повышение профессионального мастерства педагогов. Это обеспечивает развитие творческого потенциала коллектива и достижение оптимальных образовательных результатов.
.
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dirty="0"/>
              <a:t>3</a:t>
            </a:r>
            <a:endParaRPr 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DCAB22-14A8-4839-A39C-96479908D293}"/>
              </a:ext>
            </a:extLst>
          </p:cNvPr>
          <p:cNvSpPr txBox="1"/>
          <p:nvPr/>
        </p:nvSpPr>
        <p:spPr>
          <a:xfrm>
            <a:off x="533222" y="5893965"/>
            <a:ext cx="91520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Цел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ь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на 2025-2026 учебный год
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Цель на 2025-2026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уч.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год — повысить уровень профессионализма педагогов через формирование ИКТ-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компетентности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. 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71024" y="9607900"/>
            <a:ext cx="2706000" cy="469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4"/>
          <p:cNvSpPr txBox="1"/>
          <p:nvPr/>
        </p:nvSpPr>
        <p:spPr>
          <a:xfrm>
            <a:off x="2207850" y="399425"/>
            <a:ext cx="13872300" cy="1290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EA19A48-D21A-4BEB-A533-7576E38F0518}"/>
              </a:ext>
            </a:extLst>
          </p:cNvPr>
          <p:cNvSpPr/>
          <p:nvPr/>
        </p:nvSpPr>
        <p:spPr>
          <a:xfrm>
            <a:off x="393031" y="914400"/>
            <a:ext cx="17501937" cy="6935174"/>
          </a:xfrm>
          <a:prstGeom prst="rect">
            <a:avLst/>
          </a:prstGeom>
          <a:solidFill>
            <a:srgbClr val="F0E9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деятельности;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психологической комфортности;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вариативности; 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креативности.</a:t>
            </a:r>
          </a:p>
        </p:txBody>
      </p:sp>
      <p:pic>
        <p:nvPicPr>
          <p:cNvPr id="6" name="Image 4" descr="preencoded.png"/>
          <p:cNvPicPr>
            <a:picLocks noChangeAspect="1"/>
          </p:cNvPicPr>
          <p:nvPr/>
        </p:nvPicPr>
        <p:blipFill rotWithShape="1">
          <a:blip r:embed="rId4"/>
          <a:srcRect b="69992"/>
          <a:stretch/>
        </p:blipFill>
        <p:spPr>
          <a:xfrm>
            <a:off x="-92524" y="1"/>
            <a:ext cx="18380524" cy="344805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CCAFF67-7EC6-4619-A5F4-3E1703C5C0D0}"/>
              </a:ext>
            </a:extLst>
          </p:cNvPr>
          <p:cNvSpPr/>
          <p:nvPr/>
        </p:nvSpPr>
        <p:spPr>
          <a:xfrm>
            <a:off x="1724024" y="1638925"/>
            <a:ext cx="14839950" cy="1003299"/>
          </a:xfrm>
          <a:prstGeom prst="rect">
            <a:avLst/>
          </a:prstGeom>
          <a:solidFill>
            <a:srgbClr val="F0E9AA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реализация методической работы в ДОУ</a:t>
            </a:r>
          </a:p>
        </p:txBody>
      </p:sp>
    </p:spTree>
    <p:extLst>
      <p:ext uri="{BB962C8B-B14F-4D97-AF65-F5344CB8AC3E}">
        <p14:creationId xmlns:p14="http://schemas.microsoft.com/office/powerpoint/2010/main" val="717004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75" y="3100660"/>
            <a:ext cx="10121400" cy="364668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53979" y="-38100"/>
            <a:ext cx="19041979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396800" y="895200"/>
            <a:ext cx="6364800" cy="842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Задачи методического объединения воспитателей
</a:t>
            </a:r>
            <a:r>
              <a:rPr lang="en-US" sz="2800" dirty="0">
                <a:solidFill>
                  <a:srgbClr val="2A3E5C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Основные задачи направлены на развитие кадрового потенциала и внедрение инновационных подходов в воспитании.
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Скоординированное выполнение задач обеспечивает системный и устойчивый прогресс в профессиональном развитии воспитателей.
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2273375" y="9886100"/>
            <a:ext cx="8204400" cy="27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r">
              <a:lnSpc>
                <a:spcPct val="150041"/>
              </a:lnSpc>
              <a:buNone/>
            </a:pPr>
            <a:endParaRPr lang="en-US" sz="145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A1E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0784" y="2400"/>
            <a:ext cx="8304081" cy="10282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724925" y="1790550"/>
            <a:ext cx="9040500" cy="750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76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Организационно-методическая работа: основные направления
</a:t>
            </a:r>
            <a:r>
              <a:rPr lang="en-US" sz="2666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Блок I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«Организационно – методическая работа»;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Блок II «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Информационно – методическое сопровождение непрерывного образования педагогов»;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Блок III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«Информационно-методическое сопровождение инновационной деятельности МО».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2285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476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b="1" dirty="0"/>
              <a:t>6</a:t>
            </a:r>
            <a:endParaRPr lang="en-US" sz="27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E2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977475" y="428100"/>
            <a:ext cx="16432200" cy="226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0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Ожидаемая результативность деятельности МО в ДОУ
</a:t>
            </a:r>
            <a:endParaRPr lang="en-US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1"/>
          <p:cNvSpPr txBox="1"/>
          <p:nvPr/>
        </p:nvSpPr>
        <p:spPr>
          <a:xfrm>
            <a:off x="1504900" y="3665975"/>
            <a:ext cx="4323900" cy="41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Повышение уровня профессионализма педагогов за счёт регулярных тренингов и обмена опытом, что улучшит качество воспитания.
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2"/>
          <p:cNvSpPr txBox="1"/>
          <p:nvPr/>
        </p:nvSpPr>
        <p:spPr>
          <a:xfrm>
            <a:off x="6457900" y="3665975"/>
            <a:ext cx="4323900" cy="410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Рост творческой активности воспитателей через распространение успешных практик и поощрение инновационных подходов в работе с детьми.
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3"/>
          <p:cNvSpPr txBox="1"/>
          <p:nvPr/>
        </p:nvSpPr>
        <p:spPr>
          <a:xfrm>
            <a:off x="11487100" y="3665975"/>
            <a:ext cx="4323900" cy="4178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Внедрение новых форм взаимодействия с детьми, способствующее более эффективному освоению образовательных программ и развитию личностных качеств.
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CCD8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376250" y="2760275"/>
            <a:ext cx="7388400" cy="54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Ключевая задача — обеспечить полное вовлечение педагогов в освоение современных цифровых инструментов и методов обучения.
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 txBox="1"/>
          <p:nvPr/>
        </p:nvSpPr>
        <p:spPr>
          <a:xfrm>
            <a:off x="1185425" y="3135575"/>
            <a:ext cx="8397600" cy="4607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Цел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ь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на 2025-2026 учебный год
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Цель на 2025-2026 </a:t>
            </a: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уч.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год — повысить уровень профессионализма педагогов через формирование ИКТ-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компетентности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. </a:t>
            </a:r>
            <a:r>
              <a:rPr lang="en-US" sz="3977" dirty="0">
                <a:solidFill>
                  <a:srgbClr val="000000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832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 txBox="1"/>
          <p:nvPr/>
        </p:nvSpPr>
        <p:spPr>
          <a:xfrm>
            <a:off x="1690025" y="8689000"/>
            <a:ext cx="7388400" cy="918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7E7AC6-0DA7-45A5-AC3F-29F93B9C1D49}"/>
              </a:ext>
            </a:extLst>
          </p:cNvPr>
          <p:cNvSpPr txBox="1"/>
          <p:nvPr/>
        </p:nvSpPr>
        <p:spPr>
          <a:xfrm>
            <a:off x="242943" y="490570"/>
            <a:ext cx="175217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«Использование современных ИКТ 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воспитательно – образовательном процессе ДОУ»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9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2972850" y="1117750"/>
            <a:ext cx="12342300" cy="82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4000" b="1" dirty="0" err="1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Стимулирование</a:t>
            </a:r>
            <a:r>
              <a:rPr lang="en-US" sz="40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активности</a:t>
            </a:r>
            <a:r>
              <a:rPr lang="en-US" sz="40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родителей</a:t>
            </a:r>
            <a:r>
              <a:rPr lang="en-US" sz="40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через </a:t>
            </a:r>
            <a:r>
              <a:rPr lang="en-US" sz="4000" b="1" dirty="0" err="1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компьютерные</a:t>
            </a:r>
            <a:r>
              <a:rPr lang="en-US" sz="40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технологии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1"/>
          <p:cNvSpPr txBox="1"/>
          <p:nvPr/>
        </p:nvSpPr>
        <p:spPr>
          <a:xfrm>
            <a:off x="1919920" y="2258734"/>
            <a:ext cx="7224080" cy="2654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Этап 1: Ознакомление с интерактивным столом
</a:t>
            </a:r>
            <a:r>
              <a:rPr lang="en-US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Педагог</a:t>
            </a:r>
            <a:r>
              <a:rPr lang="ru-RU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ам</a:t>
            </a:r>
            <a:r>
              <a:rPr lang="en-US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был представлен</a:t>
            </a:r>
            <a:r>
              <a:rPr lang="en-US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 инновационный интерактивный стол, демонстрируя возможности</a:t>
            </a:r>
            <a:endParaRPr lang="ru-RU" sz="3200" dirty="0">
              <a:latin typeface="Times New Roman" panose="02020603050405020304" pitchFamily="18" charset="0"/>
              <a:ea typeface="Arial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3200" dirty="0"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его использования для совместного обучения и развития детей.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
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4"/>
          <p:cNvSpPr txBox="1"/>
          <p:nvPr/>
        </p:nvSpPr>
        <p:spPr>
          <a:xfrm>
            <a:off x="92525" y="9607900"/>
            <a:ext cx="632400" cy="214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D8E642-4D7B-4F31-9ED5-717A7964D2D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5686"/>
          <a:stretch/>
        </p:blipFill>
        <p:spPr>
          <a:xfrm>
            <a:off x="8809400" y="1917992"/>
            <a:ext cx="5235277" cy="4489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F263AD-E36F-42AF-8314-568611E6487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473" t="24164"/>
          <a:stretch/>
        </p:blipFill>
        <p:spPr>
          <a:xfrm>
            <a:off x="12362911" y="3585948"/>
            <a:ext cx="5235277" cy="6573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446</Words>
  <Application>Microsoft Office PowerPoint</Application>
  <PresentationFormat>Произвольный</PresentationFormat>
  <Paragraphs>63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Админ</cp:lastModifiedBy>
  <cp:revision>14</cp:revision>
  <dcterms:created xsi:type="dcterms:W3CDTF">2025-12-28T06:46:55Z</dcterms:created>
  <dcterms:modified xsi:type="dcterms:W3CDTF">2025-12-28T12:38:03Z</dcterms:modified>
</cp:coreProperties>
</file>